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6"/>
  </p:notesMasterIdLst>
  <p:sldIdLst>
    <p:sldId id="256" r:id="rId6"/>
    <p:sldId id="257" r:id="rId7"/>
    <p:sldId id="258" r:id="rId8"/>
    <p:sldId id="260" r:id="rId9"/>
    <p:sldId id="261" r:id="rId10"/>
    <p:sldId id="259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8348" autoAdjust="0"/>
  </p:normalViewPr>
  <p:slideViewPr>
    <p:cSldViewPr snapToGrid="0">
      <p:cViewPr>
        <p:scale>
          <a:sx n="50" d="100"/>
          <a:sy n="50" d="100"/>
        </p:scale>
        <p:origin x="10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B16D3-45BE-4165-B4B4-4427B874FE70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BE271-5444-41EE-AE98-AF00B29409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017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BE271-5444-41EE-AE98-AF00B29409A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1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D120D-4D28-43F1-BF3C-E7AF7954423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188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BE271-5444-41EE-AE98-AF00B29409A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900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498" y="6413684"/>
            <a:ext cx="821879" cy="33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5302" y="2153721"/>
            <a:ext cx="8367823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Vzdělávání v </a:t>
            </a:r>
            <a:r>
              <a:rPr lang="cs-CZ" b="1" dirty="0" smtClean="0"/>
              <a:t>krizovém řízení, </a:t>
            </a:r>
            <a:r>
              <a:rPr lang="cs-CZ" b="1" dirty="0"/>
              <a:t>co se lze v této oblasti naučit a kde?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b="1" dirty="0"/>
              <a:t>d</a:t>
            </a:r>
            <a:r>
              <a:rPr lang="cs-CZ" sz="1200" b="1" dirty="0" smtClean="0"/>
              <a:t>oc. Ing. Alena Oulehlová, Ph.D. , v</a:t>
            </a:r>
            <a:r>
              <a:rPr lang="cs-CZ" sz="1200" b="1" dirty="0" smtClean="0"/>
              <a:t>edoucí skupiny krizového řízení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500" y="2817088"/>
            <a:ext cx="7886700" cy="1325563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3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předpisy upravující akreditace</a:t>
            </a:r>
          </a:p>
          <a:p>
            <a:r>
              <a:rPr lang="cs-CZ" dirty="0" smtClean="0"/>
              <a:t>Typy akreditací</a:t>
            </a:r>
          </a:p>
          <a:p>
            <a:r>
              <a:rPr lang="cs-CZ" dirty="0" smtClean="0"/>
              <a:t>Typy studijních programů</a:t>
            </a:r>
          </a:p>
          <a:p>
            <a:r>
              <a:rPr lang="cs-CZ" dirty="0"/>
              <a:t>Vysoké školy s akreditací v bezpečnostních </a:t>
            </a:r>
            <a:r>
              <a:rPr lang="cs-CZ" dirty="0" smtClean="0"/>
              <a:t>oborech</a:t>
            </a:r>
          </a:p>
          <a:p>
            <a:r>
              <a:rPr lang="cs-CZ" dirty="0" smtClean="0"/>
              <a:t>Doktorské studijní programy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811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PRÁVNÍ PŘEDPISY UPRAVUJÍCÍ AKREDITACE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CELOSTÁTNÍ PŮSOBNOST: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Zákon o vysokých </a:t>
            </a:r>
            <a:r>
              <a:rPr lang="cs-CZ" dirty="0" smtClean="0"/>
              <a:t>školách</a:t>
            </a: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Nařízení vlády o oblastech vzdělávání ve vysokém školství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Nařízení vlády o standardech pro akreditace ve vysokém školství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Metodické </a:t>
            </a:r>
            <a:r>
              <a:rPr lang="cs-CZ" dirty="0" smtClean="0"/>
              <a:t>materiály NAU</a:t>
            </a: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UNIVERZITNÍ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PŮSOBNOST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125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Bezpečnostní obory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tematické </a:t>
            </a:r>
            <a:r>
              <a:rPr lang="cs-CZ" dirty="0" smtClean="0"/>
              <a:t>okruhy</a:t>
            </a:r>
          </a:p>
          <a:p>
            <a:r>
              <a:rPr lang="cs-CZ" dirty="0"/>
              <a:t>Výčet typických studijních </a:t>
            </a:r>
            <a:r>
              <a:rPr lang="cs-CZ" dirty="0" smtClean="0"/>
              <a:t>programů</a:t>
            </a:r>
          </a:p>
          <a:p>
            <a:r>
              <a:rPr lang="cs-CZ" dirty="0"/>
              <a:t>Rámcový profil </a:t>
            </a:r>
            <a:r>
              <a:rPr lang="cs-CZ" dirty="0" smtClean="0"/>
              <a:t>absolventa </a:t>
            </a:r>
          </a:p>
          <a:p>
            <a:r>
              <a:rPr lang="cs-CZ" dirty="0"/>
              <a:t>Relevantní charakteristické profese</a:t>
            </a:r>
          </a:p>
        </p:txBody>
      </p:sp>
    </p:spTree>
    <p:extLst>
      <p:ext uri="{BB962C8B-B14F-4D97-AF65-F5344CB8AC3E}">
        <p14:creationId xmlns:p14="http://schemas.microsoft.com/office/powerpoint/2010/main" val="162695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909" y="1260764"/>
            <a:ext cx="8030441" cy="1551709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Metodika </a:t>
            </a:r>
            <a:r>
              <a:rPr lang="cs-CZ" b="1" dirty="0"/>
              <a:t>pro tvorbu studijních programů vysokých škol v oblasti bezpečnosti České republiky v působnosti Ministerstva vnitra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41638" y="2679123"/>
            <a:ext cx="8165522" cy="955964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Obecná část (min. 5 % objemu studijního programu)</a:t>
            </a:r>
            <a:endParaRPr lang="cs-CZ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41635" y="3737479"/>
            <a:ext cx="2614180" cy="159327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obyvatelstva a krizové řízení</a:t>
            </a:r>
            <a:endParaRPr lang="cs-CZ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417307" y="3737479"/>
            <a:ext cx="2614180" cy="159327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Požární ochrana</a:t>
            </a:r>
            <a:endParaRPr lang="cs-CZ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192979" y="3737479"/>
            <a:ext cx="2614180" cy="159327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Vnitřní bezpečnost a veřejný pořádek</a:t>
            </a:r>
            <a:endParaRPr lang="cs-CZ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avá složená závorka 7"/>
          <p:cNvSpPr/>
          <p:nvPr/>
        </p:nvSpPr>
        <p:spPr>
          <a:xfrm rot="5400000">
            <a:off x="4570480" y="1453102"/>
            <a:ext cx="307833" cy="8165524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641634" y="5689781"/>
            <a:ext cx="8165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40 % bakalářského studijního programu (SP), 20 % magisterského navazujícího SP, 30 % souvislý magisterský SP 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7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024871" y="1825624"/>
            <a:ext cx="3655868" cy="3489326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228600" indent="-228600" algn="just" defTabSz="9144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Studijního </a:t>
            </a:r>
            <a:r>
              <a:rPr lang="cs-CZ" sz="2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programu</a:t>
            </a:r>
          </a:p>
          <a:p>
            <a:pPr marL="228600" indent="-228600" algn="just" defTabSz="9144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konkrétní 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 a profil studijního </a:t>
            </a:r>
            <a:r>
              <a:rPr lang="cs-CZ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programu</a:t>
            </a:r>
          </a:p>
          <a:p>
            <a:pPr marL="228600" indent="-228600" algn="just" defTabSz="9144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soubor 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minimálních požadavků na studijní program a na systém řízení a kvality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30014"/>
            <a:ext cx="7886700" cy="66067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TYPY AKREDITACÍ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00713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Institucionální</a:t>
            </a: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vysoká škola má oprávnění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samostatně vytvářet a uskutečňovat určený typ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oblastech vzdělávání,</a:t>
            </a: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splnění standardů celá VŠ (např.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mezinárodní spolupráce, kvalita, lidské zdroje)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0" y="547239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Akreditaci uděluje Národní akreditační úřad pro vysoké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školství (NAU).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3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50" y="1050926"/>
            <a:ext cx="8858250" cy="1325563"/>
          </a:xfrm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TYPY STUDIJNÍCH PROGRAMŮ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2400299"/>
            <a:ext cx="3886200" cy="35861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Akademický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bez povinné praxe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2433632"/>
            <a:ext cx="4362450" cy="247650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Profesně zaměřený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akalářský SP – 12 týdnů praxe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avazující magisterský SP – 6 týdnů praxe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agisterský SP – 18 týdnů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6172200" y="4933941"/>
            <a:ext cx="400050" cy="55245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219575" y="5486391"/>
            <a:ext cx="4305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Nutnost mít smluvně zabezpečenou realizaci praxí!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0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283438"/>
            <a:ext cx="8462530" cy="132556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VYSOKÉ ŠKOLY S AKREDITACÍ </a:t>
            </a:r>
            <a:br>
              <a:rPr lang="cs-CZ" b="1" dirty="0" smtClean="0"/>
            </a:br>
            <a:r>
              <a:rPr lang="cs-CZ" b="1" dirty="0" smtClean="0"/>
              <a:t>V BEZPEČNOSTNÍCH OBORECH</a:t>
            </a:r>
            <a:endParaRPr lang="cs-CZ" b="1" dirty="0"/>
          </a:p>
        </p:txBody>
      </p:sp>
      <p:sp>
        <p:nvSpPr>
          <p:cNvPr id="7" name="Obdélník 6"/>
          <p:cNvSpPr/>
          <p:nvPr/>
        </p:nvSpPr>
        <p:spPr>
          <a:xfrm>
            <a:off x="342900" y="1688879"/>
            <a:ext cx="2614180" cy="115837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Veřejné vysoké školy</a:t>
            </a:r>
            <a:endParaRPr lang="cs-CZ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362325" y="1688879"/>
            <a:ext cx="2614180" cy="115837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Státní vysoké školy</a:t>
            </a:r>
            <a:endParaRPr lang="cs-CZ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381750" y="1688880"/>
            <a:ext cx="2614180" cy="115837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Soukromé vysoké školy</a:t>
            </a:r>
            <a:endParaRPr lang="cs-CZ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362325" y="3060478"/>
            <a:ext cx="2614180" cy="259737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Univerzita obrany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Policejní akademie ČR</a:t>
            </a:r>
            <a:endParaRPr lang="cs-CZ" sz="2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381750" y="3060480"/>
            <a:ext cx="2614180" cy="366417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AMBIS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podnikání a práva a. s.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CEVRO Institut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evropských a regionálních studií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finanční a správní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obchodní a hotelová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Akademie HUSPOL</a:t>
            </a:r>
            <a:endParaRPr lang="cs-CZ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42900" y="3060478"/>
            <a:ext cx="2614180" cy="366417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ČVUT v Praze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VŠB-TU Ostrava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Jihočeská univerzita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Univerzita T. Bati ve Zlíně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Masarykova univerzita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Univerzita Karlova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Univerzita Palackého v Olomouci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Slezská univerzita v Opavě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Univerzita Pardubice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endParaRPr lang="cs-CZ" sz="2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350238"/>
            <a:ext cx="7886700" cy="1325563"/>
          </a:xfrm>
        </p:spPr>
        <p:txBody>
          <a:bodyPr/>
          <a:lstStyle/>
          <a:p>
            <a:r>
              <a:rPr lang="cs-CZ" b="1" dirty="0" smtClean="0"/>
              <a:t>DOKTORSKÉ STUDIJNÍ PROGRAMY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876549"/>
            <a:ext cx="7886700" cy="3300413"/>
          </a:xfrm>
        </p:spPr>
        <p:txBody>
          <a:bodyPr/>
          <a:lstStyle/>
          <a:p>
            <a:r>
              <a:rPr lang="cs-CZ" dirty="0" smtClean="0"/>
              <a:t>Povinnost absolvovat zahraniční stáž nebo účast na mezinárodním vědeckém projektu</a:t>
            </a:r>
          </a:p>
          <a:p>
            <a:r>
              <a:rPr lang="cs-CZ" dirty="0" smtClean="0"/>
              <a:t>Důraz na publikační výstupy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8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ulehlova_FFF_28_04_2021.potx" id="{61B190AE-6062-4993-8EF4-23D3F401F174}" vid="{0CCC8A52-D3D0-4895-8797-202C25BD3C5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8" ma:contentTypeDescription="Vytvoří nový dokument" ma:contentTypeScope="" ma:versionID="69a5fe5c19ec61466cc9587e5c8e3501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fe203ae6f9edc82066bfce538a417d03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643AA17-3549-406E-B158-F01765B5ABBC}">
  <ds:schemaRefs>
    <ds:schemaRef ds:uri="e934d7ba-d00a-4f08-ad66-67ce6f4199d0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f242274d-c577-47b4-9953-4e44103112f8"/>
    <ds:schemaRef ds:uri="http://schemas.microsoft.com/office/2006/metadata/properti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629D4650-ED82-4D70-A15C-0DA736EE05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356</Words>
  <Application>Microsoft Office PowerPoint</Application>
  <PresentationFormat>Předvádění na obrazovce (4:3)</PresentationFormat>
  <Paragraphs>71</Paragraphs>
  <Slides>10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Vzdělávání v krizovém řízení, co se lze v této oblasti naučit a kde?</vt:lpstr>
      <vt:lpstr>OBSAH</vt:lpstr>
      <vt:lpstr>PRÁVNÍ PŘEDPISY UPRAVUJÍCÍ AKREDITACE</vt:lpstr>
      <vt:lpstr>Bezpečnostní obory</vt:lpstr>
      <vt:lpstr>Prezentace aplikace PowerPoint</vt:lpstr>
      <vt:lpstr>TYPY AKREDITACÍ</vt:lpstr>
      <vt:lpstr>TYPY STUDIJNÍCH PROGRAMŮ</vt:lpstr>
      <vt:lpstr>VYSOKÉ ŠKOLY S AKREDITACÍ  V BEZPEČNOSTNÍCH OBORECH</vt:lpstr>
      <vt:lpstr>DOKTORSKÉ STUDIJNÍ PROGRAMY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Žižlavský Marek</dc:creator>
  <cp:lastModifiedBy>Oulehlová Alena</cp:lastModifiedBy>
  <cp:revision>66</cp:revision>
  <dcterms:created xsi:type="dcterms:W3CDTF">2017-09-11T06:45:00Z</dcterms:created>
  <dcterms:modified xsi:type="dcterms:W3CDTF">2021-04-27T13:51:40Z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