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6"/>
  </p:notesMasterIdLst>
  <p:sldIdLst>
    <p:sldId id="256" r:id="rId6"/>
    <p:sldId id="257" r:id="rId7"/>
    <p:sldId id="258" r:id="rId8"/>
    <p:sldId id="260" r:id="rId9"/>
    <p:sldId id="261" r:id="rId10"/>
    <p:sldId id="259" r:id="rId11"/>
    <p:sldId id="262" r:id="rId12"/>
    <p:sldId id="263" r:id="rId13"/>
    <p:sldId id="264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206"/>
    <a:srgbClr val="6188CD"/>
    <a:srgbClr val="276082"/>
    <a:srgbClr val="EA0937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68348" autoAdjust="0"/>
  </p:normalViewPr>
  <p:slideViewPr>
    <p:cSldViewPr snapToGrid="0">
      <p:cViewPr>
        <p:scale>
          <a:sx n="50" d="100"/>
          <a:sy n="50" d="100"/>
        </p:scale>
        <p:origin x="1002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4B16D3-45BE-4165-B4B4-4427B874FE70}" type="datetimeFigureOut">
              <a:rPr lang="cs-CZ" smtClean="0"/>
              <a:t>27.04.2021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BE271-5444-41EE-AE98-AF00B29409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2017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BE271-5444-41EE-AE98-AF00B29409A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51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D120D-4D28-43F1-BF3C-E7AF7954423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6188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BE271-5444-41EE-AE98-AF00B29409A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4900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2556429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graphicFrame>
        <p:nvGraphicFramePr>
          <p:cNvPr id="16" name="Tabulka 1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44859198"/>
              </p:ext>
            </p:extLst>
          </p:nvPr>
        </p:nvGraphicFramePr>
        <p:xfrm>
          <a:off x="0" y="7239"/>
          <a:ext cx="9144000" cy="960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7600">
                  <a:extLst>
                    <a:ext uri="{9D8B030D-6E8A-4147-A177-3AD203B41FA5}">
                      <a16:colId xmlns:a16="http://schemas.microsoft.com/office/drawing/2014/main" val="2910290663"/>
                    </a:ext>
                  </a:extLst>
                </a:gridCol>
                <a:gridCol w="2556476">
                  <a:extLst>
                    <a:ext uri="{9D8B030D-6E8A-4147-A177-3AD203B41FA5}">
                      <a16:colId xmlns:a16="http://schemas.microsoft.com/office/drawing/2014/main" val="2345665926"/>
                    </a:ext>
                  </a:extLst>
                </a:gridCol>
                <a:gridCol w="5469924">
                  <a:extLst>
                    <a:ext uri="{9D8B030D-6E8A-4147-A177-3AD203B41FA5}">
                      <a16:colId xmlns:a16="http://schemas.microsoft.com/office/drawing/2014/main" val="2605011476"/>
                    </a:ext>
                  </a:extLst>
                </a:gridCol>
              </a:tblGrid>
              <a:tr h="96080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20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20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5137376"/>
                  </a:ext>
                </a:extLst>
              </a:tr>
            </a:tbl>
          </a:graphicData>
        </a:graphic>
      </p:graphicFrame>
      <p:pic>
        <p:nvPicPr>
          <p:cNvPr id="17" name="Obrázek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417" y="129204"/>
            <a:ext cx="2404566" cy="716876"/>
          </a:xfrm>
          <a:prstGeom prst="rect">
            <a:avLst/>
          </a:prstGeom>
        </p:spPr>
      </p:pic>
      <p:sp>
        <p:nvSpPr>
          <p:cNvPr id="18" name="TextovéPole 17"/>
          <p:cNvSpPr txBox="1"/>
          <p:nvPr userDrawn="1"/>
        </p:nvSpPr>
        <p:spPr>
          <a:xfrm>
            <a:off x="5379308" y="302975"/>
            <a:ext cx="1977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fvl.unob.cz</a:t>
            </a:r>
          </a:p>
        </p:txBody>
      </p:sp>
    </p:spTree>
    <p:extLst>
      <p:ext uri="{BB962C8B-B14F-4D97-AF65-F5344CB8AC3E}">
        <p14:creationId xmlns:p14="http://schemas.microsoft.com/office/powerpoint/2010/main" val="1721857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6A58-7A36-4533-8DE5-521D633956D1}" type="datetimeFigureOut">
              <a:rPr lang="cs-CZ" smtClean="0"/>
              <a:t>27.04.2021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25C1-CB4C-4E40-A1BB-B6068D32E2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9006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6A58-7A36-4533-8DE5-521D633956D1}" type="datetimeFigureOut">
              <a:rPr lang="cs-CZ" smtClean="0"/>
              <a:t>27.04.2021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25C1-CB4C-4E40-A1BB-B6068D32E2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36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45438"/>
            <a:ext cx="7886700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31059"/>
            <a:ext cx="7886700" cy="364590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graphicFrame>
        <p:nvGraphicFramePr>
          <p:cNvPr id="18" name="Tabulka 1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765700949"/>
              </p:ext>
            </p:extLst>
          </p:nvPr>
        </p:nvGraphicFramePr>
        <p:xfrm>
          <a:off x="0" y="7239"/>
          <a:ext cx="9144000" cy="960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7600">
                  <a:extLst>
                    <a:ext uri="{9D8B030D-6E8A-4147-A177-3AD203B41FA5}">
                      <a16:colId xmlns:a16="http://schemas.microsoft.com/office/drawing/2014/main" val="2910290663"/>
                    </a:ext>
                  </a:extLst>
                </a:gridCol>
                <a:gridCol w="2556476">
                  <a:extLst>
                    <a:ext uri="{9D8B030D-6E8A-4147-A177-3AD203B41FA5}">
                      <a16:colId xmlns:a16="http://schemas.microsoft.com/office/drawing/2014/main" val="2345665926"/>
                    </a:ext>
                  </a:extLst>
                </a:gridCol>
                <a:gridCol w="5469924">
                  <a:extLst>
                    <a:ext uri="{9D8B030D-6E8A-4147-A177-3AD203B41FA5}">
                      <a16:colId xmlns:a16="http://schemas.microsoft.com/office/drawing/2014/main" val="2605011476"/>
                    </a:ext>
                  </a:extLst>
                </a:gridCol>
              </a:tblGrid>
              <a:tr h="96080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20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20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5137376"/>
                  </a:ext>
                </a:extLst>
              </a:tr>
            </a:tbl>
          </a:graphicData>
        </a:graphic>
      </p:graphicFrame>
      <p:pic>
        <p:nvPicPr>
          <p:cNvPr id="19" name="Obráze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417" y="129204"/>
            <a:ext cx="2404566" cy="716876"/>
          </a:xfrm>
          <a:prstGeom prst="rect">
            <a:avLst/>
          </a:prstGeom>
        </p:spPr>
      </p:pic>
      <p:sp>
        <p:nvSpPr>
          <p:cNvPr id="20" name="TextovéPole 19"/>
          <p:cNvSpPr txBox="1"/>
          <p:nvPr userDrawn="1"/>
        </p:nvSpPr>
        <p:spPr>
          <a:xfrm>
            <a:off x="5379308" y="302975"/>
            <a:ext cx="1977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fvl.unob.cz</a:t>
            </a:r>
          </a:p>
        </p:txBody>
      </p:sp>
    </p:spTree>
    <p:extLst>
      <p:ext uri="{BB962C8B-B14F-4D97-AF65-F5344CB8AC3E}">
        <p14:creationId xmlns:p14="http://schemas.microsoft.com/office/powerpoint/2010/main" val="154703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6A58-7A36-4533-8DE5-521D633956D1}" type="datetimeFigureOut">
              <a:rPr lang="cs-CZ" smtClean="0"/>
              <a:t>27.04.2021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25C1-CB4C-4E40-A1BB-B6068D32E2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4723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6A58-7A36-4533-8DE5-521D633956D1}" type="datetimeFigureOut">
              <a:rPr lang="cs-CZ" smtClean="0"/>
              <a:t>27.04.2021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25C1-CB4C-4E40-A1BB-B6068D32E2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461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6A58-7A36-4533-8DE5-521D633956D1}" type="datetimeFigureOut">
              <a:rPr lang="cs-CZ" smtClean="0"/>
              <a:t>27.04.2021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25C1-CB4C-4E40-A1BB-B6068D32E2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519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6A58-7A36-4533-8DE5-521D633956D1}" type="datetimeFigureOut">
              <a:rPr lang="cs-CZ" smtClean="0"/>
              <a:t>27.04.2021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25C1-CB4C-4E40-A1BB-B6068D32E2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8242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6A58-7A36-4533-8DE5-521D633956D1}" type="datetimeFigureOut">
              <a:rPr lang="cs-CZ" smtClean="0"/>
              <a:t>27.04.2021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25C1-CB4C-4E40-A1BB-B6068D32E2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3454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6A58-7A36-4533-8DE5-521D633956D1}" type="datetimeFigureOut">
              <a:rPr lang="cs-CZ" smtClean="0"/>
              <a:t>27.04.2021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25C1-CB4C-4E40-A1BB-B6068D32E2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310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6A58-7A36-4533-8DE5-521D633956D1}" type="datetimeFigureOut">
              <a:rPr lang="cs-CZ" smtClean="0"/>
              <a:t>27.04.2021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25C1-CB4C-4E40-A1BB-B6068D32E2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6783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B6A58-7A36-4533-8DE5-521D633956D1}" type="datetimeFigureOut">
              <a:rPr lang="cs-CZ" smtClean="0"/>
              <a:t>27.04.2021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C25C1-CB4C-4E40-A1BB-B6068D32E281}" type="slidenum">
              <a:rPr lang="cs-CZ" smtClean="0"/>
              <a:t>‹#›</a:t>
            </a:fld>
            <a:endParaRPr 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09869163"/>
              </p:ext>
            </p:extLst>
          </p:nvPr>
        </p:nvGraphicFramePr>
        <p:xfrm>
          <a:off x="0" y="7239"/>
          <a:ext cx="9144000" cy="960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7600">
                  <a:extLst>
                    <a:ext uri="{9D8B030D-6E8A-4147-A177-3AD203B41FA5}">
                      <a16:colId xmlns:a16="http://schemas.microsoft.com/office/drawing/2014/main" val="2910290663"/>
                    </a:ext>
                  </a:extLst>
                </a:gridCol>
                <a:gridCol w="2556476">
                  <a:extLst>
                    <a:ext uri="{9D8B030D-6E8A-4147-A177-3AD203B41FA5}">
                      <a16:colId xmlns:a16="http://schemas.microsoft.com/office/drawing/2014/main" val="2345665926"/>
                    </a:ext>
                  </a:extLst>
                </a:gridCol>
                <a:gridCol w="5469924">
                  <a:extLst>
                    <a:ext uri="{9D8B030D-6E8A-4147-A177-3AD203B41FA5}">
                      <a16:colId xmlns:a16="http://schemas.microsoft.com/office/drawing/2014/main" val="2605011476"/>
                    </a:ext>
                  </a:extLst>
                </a:gridCol>
              </a:tblGrid>
              <a:tr h="96080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20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20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5137376"/>
                  </a:ext>
                </a:extLst>
              </a:tr>
            </a:tbl>
          </a:graphicData>
        </a:graphic>
      </p:graphicFrame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417" y="129204"/>
            <a:ext cx="2404566" cy="716876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5379308" y="302975"/>
            <a:ext cx="1977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fvl.unob.cz</a:t>
            </a:r>
          </a:p>
        </p:txBody>
      </p:sp>
      <p:graphicFrame>
        <p:nvGraphicFramePr>
          <p:cNvPr id="10" name="Tabulka 9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31063319"/>
              </p:ext>
            </p:extLst>
          </p:nvPr>
        </p:nvGraphicFramePr>
        <p:xfrm>
          <a:off x="0" y="6306457"/>
          <a:ext cx="9152238" cy="552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8743">
                  <a:extLst>
                    <a:ext uri="{9D8B030D-6E8A-4147-A177-3AD203B41FA5}">
                      <a16:colId xmlns:a16="http://schemas.microsoft.com/office/drawing/2014/main" val="2910290663"/>
                    </a:ext>
                  </a:extLst>
                </a:gridCol>
                <a:gridCol w="5118835">
                  <a:extLst>
                    <a:ext uri="{9D8B030D-6E8A-4147-A177-3AD203B41FA5}">
                      <a16:colId xmlns:a16="http://schemas.microsoft.com/office/drawing/2014/main" val="2345665926"/>
                    </a:ext>
                  </a:extLst>
                </a:gridCol>
                <a:gridCol w="1754660">
                  <a:extLst>
                    <a:ext uri="{9D8B030D-6E8A-4147-A177-3AD203B41FA5}">
                      <a16:colId xmlns:a16="http://schemas.microsoft.com/office/drawing/2014/main" val="1178739229"/>
                    </a:ext>
                  </a:extLst>
                </a:gridCol>
              </a:tblGrid>
              <a:tr h="55248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20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20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5137376"/>
                  </a:ext>
                </a:extLst>
              </a:tr>
            </a:tbl>
          </a:graphicData>
        </a:graphic>
      </p:graphicFrame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1498" y="6413684"/>
            <a:ext cx="821879" cy="33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6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25302" y="2153721"/>
            <a:ext cx="8367823" cy="23876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Vzdělávání v </a:t>
            </a:r>
            <a:r>
              <a:rPr lang="cs-CZ" b="1" dirty="0" smtClean="0"/>
              <a:t>krizovém řízení, </a:t>
            </a:r>
            <a:r>
              <a:rPr lang="cs-CZ" b="1" dirty="0"/>
              <a:t>co se lze v této oblasti naučit a kde?</a:t>
            </a:r>
            <a:endParaRPr lang="cs-CZ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98357" y="6392563"/>
            <a:ext cx="5058032" cy="370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sz="1200" b="1" dirty="0"/>
              <a:t>d</a:t>
            </a:r>
            <a:r>
              <a:rPr lang="cs-CZ" sz="1200" b="1" dirty="0" smtClean="0"/>
              <a:t>oc. Ing. Alena Oulehlová, Ph.D. , v</a:t>
            </a:r>
            <a:r>
              <a:rPr lang="cs-CZ" sz="1200" b="1" dirty="0" smtClean="0"/>
              <a:t>edoucí skupiny krizového řízení</a:t>
            </a:r>
            <a:endParaRPr lang="cs-CZ" sz="1200" b="1" dirty="0"/>
          </a:p>
        </p:txBody>
      </p:sp>
    </p:spTree>
    <p:extLst>
      <p:ext uri="{BB962C8B-B14F-4D97-AF65-F5344CB8AC3E}">
        <p14:creationId xmlns:p14="http://schemas.microsoft.com/office/powerpoint/2010/main" val="1531473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1500" y="2817088"/>
            <a:ext cx="7886700" cy="1325563"/>
          </a:xfrm>
        </p:spPr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938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Právní předpisy upravující akreditace</a:t>
            </a:r>
          </a:p>
          <a:p>
            <a:r>
              <a:rPr lang="cs-CZ" dirty="0" smtClean="0"/>
              <a:t>Typy akreditací</a:t>
            </a:r>
          </a:p>
          <a:p>
            <a:r>
              <a:rPr lang="cs-CZ" dirty="0" smtClean="0"/>
              <a:t>Typy studijních programů</a:t>
            </a:r>
          </a:p>
          <a:p>
            <a:r>
              <a:rPr lang="cs-CZ" dirty="0"/>
              <a:t>Vysoké školy s akreditací v bezpečnostních </a:t>
            </a:r>
            <a:r>
              <a:rPr lang="cs-CZ" dirty="0" smtClean="0"/>
              <a:t>oborech</a:t>
            </a:r>
          </a:p>
          <a:p>
            <a:r>
              <a:rPr lang="cs-CZ" dirty="0" smtClean="0"/>
              <a:t>Doktorské studijní programy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6811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PRÁVNÍ PŘEDPISY UPRAVUJÍCÍ AKREDITACE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>
                <a:solidFill>
                  <a:schemeClr val="accent2">
                    <a:lumMod val="50000"/>
                  </a:schemeClr>
                </a:solidFill>
              </a:rPr>
              <a:t>CELOSTÁTNÍ PŮSOBNOST: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/>
              <a:t>Zákon o vysokých </a:t>
            </a:r>
            <a:r>
              <a:rPr lang="cs-CZ" dirty="0" smtClean="0"/>
              <a:t>školách</a:t>
            </a:r>
            <a:endParaRPr lang="cs-CZ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/>
              <a:t>Nařízení vlády o oblastech vzdělávání ve vysokém školství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/>
              <a:t>Nařízení vlády o standardech pro akreditace ve vysokém školství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/>
              <a:t>Metodické </a:t>
            </a:r>
            <a:r>
              <a:rPr lang="cs-CZ" dirty="0" smtClean="0"/>
              <a:t>materiály NAU</a:t>
            </a:r>
            <a:endParaRPr lang="cs-CZ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>
                <a:solidFill>
                  <a:schemeClr val="accent2">
                    <a:lumMod val="50000"/>
                  </a:schemeClr>
                </a:solidFill>
              </a:rPr>
              <a:t>UNIVERZITNÍ 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PŮSOBNOST</a:t>
            </a:r>
            <a:endParaRPr lang="cs-CZ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4125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Bezpečnostní obory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Základní tematické </a:t>
            </a:r>
            <a:r>
              <a:rPr lang="cs-CZ" dirty="0" smtClean="0"/>
              <a:t>okruhy</a:t>
            </a:r>
          </a:p>
          <a:p>
            <a:r>
              <a:rPr lang="cs-CZ" dirty="0"/>
              <a:t>Výčet typických studijních </a:t>
            </a:r>
            <a:r>
              <a:rPr lang="cs-CZ" dirty="0" smtClean="0"/>
              <a:t>programů</a:t>
            </a:r>
          </a:p>
          <a:p>
            <a:r>
              <a:rPr lang="cs-CZ" dirty="0"/>
              <a:t>Rámcový profil </a:t>
            </a:r>
            <a:r>
              <a:rPr lang="cs-CZ" dirty="0" smtClean="0"/>
              <a:t>absolventa </a:t>
            </a:r>
          </a:p>
          <a:p>
            <a:r>
              <a:rPr lang="cs-CZ" dirty="0"/>
              <a:t>Relevantní charakteristické profese</a:t>
            </a:r>
          </a:p>
        </p:txBody>
      </p:sp>
    </p:spTree>
    <p:extLst>
      <p:ext uri="{BB962C8B-B14F-4D97-AF65-F5344CB8AC3E}">
        <p14:creationId xmlns:p14="http://schemas.microsoft.com/office/powerpoint/2010/main" val="1626956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4909" y="1260764"/>
            <a:ext cx="8030441" cy="1551709"/>
          </a:xfrm>
        </p:spPr>
        <p:txBody>
          <a:bodyPr/>
          <a:lstStyle/>
          <a:p>
            <a:pPr marL="0" indent="0" algn="just">
              <a:buNone/>
            </a:pPr>
            <a:r>
              <a:rPr lang="cs-CZ" b="1" dirty="0" smtClean="0"/>
              <a:t>Metodika </a:t>
            </a:r>
            <a:r>
              <a:rPr lang="cs-CZ" b="1" dirty="0"/>
              <a:t>pro tvorbu studijních programů vysokých škol v oblasti bezpečnosti České republiky v působnosti Ministerstva vnitra 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41638" y="2679123"/>
            <a:ext cx="8165522" cy="955964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Obecná část (min. 5 % objemu studijního programu)</a:t>
            </a:r>
            <a:endParaRPr lang="cs-CZ" sz="28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41635" y="3737479"/>
            <a:ext cx="2614180" cy="1593272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Ochrana obyvatelstva a krizové řízení</a:t>
            </a:r>
            <a:endParaRPr lang="cs-CZ" sz="28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417307" y="3737479"/>
            <a:ext cx="2614180" cy="1593272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Požární ochrana</a:t>
            </a:r>
            <a:endParaRPr lang="cs-CZ" sz="28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6192979" y="3737479"/>
            <a:ext cx="2614180" cy="1593272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Vnitřní bezpečnost a veřejný pořádek</a:t>
            </a:r>
            <a:endParaRPr lang="cs-CZ" sz="28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avá složená závorka 7"/>
          <p:cNvSpPr/>
          <p:nvPr/>
        </p:nvSpPr>
        <p:spPr>
          <a:xfrm rot="5400000">
            <a:off x="4570480" y="1453102"/>
            <a:ext cx="307833" cy="8165524"/>
          </a:xfrm>
          <a:prstGeom prst="rightBrac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641634" y="5689781"/>
            <a:ext cx="8165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40 % bakalářského studijního programu (SP), 20 % magisterského navazujícího SP, 30 % souvislý magisterský SP  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271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024871" y="1825624"/>
            <a:ext cx="3655868" cy="3489326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marL="228600" indent="-228600" algn="just" defTabSz="9144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Studijního </a:t>
            </a:r>
            <a:r>
              <a:rPr lang="cs-CZ" sz="2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programu</a:t>
            </a:r>
          </a:p>
          <a:p>
            <a:pPr marL="228600" indent="-228600" algn="just" defTabSz="9144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konkrétní </a:t>
            </a:r>
            <a:r>
              <a:rPr lang="cs-CZ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 a profil studijního </a:t>
            </a:r>
            <a:r>
              <a:rPr lang="cs-CZ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programu</a:t>
            </a:r>
          </a:p>
          <a:p>
            <a:pPr marL="228600" indent="-228600" algn="just" defTabSz="9144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soubor </a:t>
            </a:r>
            <a:r>
              <a:rPr lang="cs-CZ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minimálních požadavků na studijní program a na systém řízení a kvality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1030014"/>
            <a:ext cx="7886700" cy="660675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TYPY AKREDITACÍ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628650" y="1825624"/>
            <a:ext cx="3886200" cy="400713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Institucionální</a:t>
            </a:r>
          </a:p>
          <a:p>
            <a:pPr algn="just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vysoká škola má oprávnění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samostatně vytvářet a uskutečňovat určený typ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v oblastech vzdělávání,</a:t>
            </a:r>
          </a:p>
          <a:p>
            <a:pPr algn="just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splnění standardů celá VŠ (např.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VaV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, mezinárodní spolupráce, kvalita, lidské zdroje)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0" y="5472398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Akreditaci uděluje Národní akreditační úřad pro vysoké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školství (NAU).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39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50" y="1050926"/>
            <a:ext cx="8858250" cy="1325563"/>
          </a:xfrm>
        </p:spPr>
        <p:txBody>
          <a:bodyPr/>
          <a:lstStyle/>
          <a:p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TYPY STUDIJNÍCH PROGRAMŮ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2400299"/>
            <a:ext cx="3886200" cy="358616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Akademický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bez povinné praxe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2433632"/>
            <a:ext cx="4362450" cy="2476501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Profesně zaměřený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akalářský SP – 12 týdnů praxe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avazující magisterský SP – 6 týdnů praxe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agisterský SP – 18 týdnů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Šipka dolů 4"/>
          <p:cNvSpPr/>
          <p:nvPr/>
        </p:nvSpPr>
        <p:spPr>
          <a:xfrm>
            <a:off x="6172200" y="4933941"/>
            <a:ext cx="400050" cy="552450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4219575" y="5486391"/>
            <a:ext cx="4305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Nutnost mít smluvně zabezpečenou realizaci praxí!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01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533400" y="283438"/>
            <a:ext cx="8462530" cy="1325563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VYSOKÉ ŠKOLY S AKREDITACÍ </a:t>
            </a:r>
            <a:br>
              <a:rPr lang="cs-CZ" b="1" dirty="0" smtClean="0"/>
            </a:br>
            <a:r>
              <a:rPr lang="cs-CZ" b="1" dirty="0" smtClean="0"/>
              <a:t>V BEZPEČNOSTNÍCH OBORECH</a:t>
            </a:r>
            <a:endParaRPr lang="cs-CZ" b="1" dirty="0"/>
          </a:p>
        </p:txBody>
      </p:sp>
      <p:sp>
        <p:nvSpPr>
          <p:cNvPr id="7" name="Obdélník 6"/>
          <p:cNvSpPr/>
          <p:nvPr/>
        </p:nvSpPr>
        <p:spPr>
          <a:xfrm>
            <a:off x="342900" y="1688879"/>
            <a:ext cx="2614180" cy="115837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Veřejné vysoké školy</a:t>
            </a:r>
            <a:endParaRPr lang="cs-CZ" sz="28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3362325" y="1688879"/>
            <a:ext cx="2614180" cy="115837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Státní vysoké školy</a:t>
            </a:r>
            <a:endParaRPr lang="cs-CZ" sz="28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6381750" y="1688880"/>
            <a:ext cx="2614180" cy="115837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Soukromé vysoké školy</a:t>
            </a:r>
            <a:endParaRPr lang="cs-CZ" sz="28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3362325" y="3060478"/>
            <a:ext cx="2614180" cy="2597372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Univerzita obrany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Policejní akademie ČR</a:t>
            </a:r>
            <a:endParaRPr lang="cs-CZ" sz="22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6381750" y="3060480"/>
            <a:ext cx="2614180" cy="366417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AMBIS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Vysoká škola podnikání a práva a. s.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CEVRO Institut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Vysoká škola evropských a regionálních studií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Vysoká škola finanční a správní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Vysoká škola obchodní a hotelová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Akademie HUSPOL</a:t>
            </a:r>
            <a:endParaRPr lang="cs-CZ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342900" y="3060478"/>
            <a:ext cx="2614180" cy="3664172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ČVUT v Praze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VŠB-TU Ostrava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Jihočeská univerzita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Univerzita T. Bati ve Zlíně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Masarykova univerzita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Univerzita Karlova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Univerzita Palackého v Olomouci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Slezská univerzita v Opavě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Univerzita Pardubice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endParaRPr lang="cs-CZ" sz="22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65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1350238"/>
            <a:ext cx="7886700" cy="1325563"/>
          </a:xfrm>
        </p:spPr>
        <p:txBody>
          <a:bodyPr/>
          <a:lstStyle/>
          <a:p>
            <a:r>
              <a:rPr lang="cs-CZ" b="1" dirty="0" smtClean="0"/>
              <a:t>DOKTORSKÉ STUDIJNÍ PROGRAMY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2876549"/>
            <a:ext cx="7886700" cy="3300413"/>
          </a:xfrm>
        </p:spPr>
        <p:txBody>
          <a:bodyPr/>
          <a:lstStyle/>
          <a:p>
            <a:r>
              <a:rPr lang="cs-CZ" dirty="0" smtClean="0"/>
              <a:t>Povinnost absolvovat zahraniční stáž nebo účast na mezinárodním vědeckém projektu</a:t>
            </a:r>
          </a:p>
          <a:p>
            <a:r>
              <a:rPr lang="cs-CZ" dirty="0" smtClean="0"/>
              <a:t>Důraz na publikační výstupy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080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ulehlova_FFF_28_04_2021.potx" id="{61B190AE-6062-4993-8EF4-23D3F401F174}" vid="{0CCC8A52-D3D0-4895-8797-202C25BD3C51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ruh_x0020_formul_x00e1__x0159_e xmlns="e934d7ba-d00a-4f08-ad66-67ce6f4199d0">formulář, tiskopis</Druh_x0020_formul_x00e1__x0159_e>
    <Jazyk_x0020_formul_x00e1__x0159_e xmlns="e934d7ba-d00a-4f08-ad66-67ce6f4199d0">CZ</Jazyk_x0020_formul_x00e1__x0159_e>
    <Oblast_x0020_formul_x00e1__x0159_e xmlns="e934d7ba-d00a-4f08-ad66-67ce6f4199d0">organizační</Oblast_x0020_formul_x00e1__x0159_e>
    <_dlc_DocId xmlns="f242274d-c577-47b4-9953-4e44103112f8">TH64JJ3HEHY5-1029827492-549</_dlc_DocId>
    <_dlc_DocIdUrl xmlns="f242274d-c577-47b4-9953-4e44103112f8">
      <Url>https://intranet.unob.cz/dokum/_layouts/15/DocIdRedir.aspx?ID=TH64JJ3HEHY5-1029827492-549</Url>
      <Description>TH64JJ3HEHY5-1029827492-549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8C81A9692E2304F805F9C0C709FE0CA" ma:contentTypeVersion="8" ma:contentTypeDescription="Vytvoří nový dokument" ma:contentTypeScope="" ma:versionID="69a5fe5c19ec61466cc9587e5c8e3501">
  <xsd:schema xmlns:xsd="http://www.w3.org/2001/XMLSchema" xmlns:xs="http://www.w3.org/2001/XMLSchema" xmlns:p="http://schemas.microsoft.com/office/2006/metadata/properties" xmlns:ns2="f242274d-c577-47b4-9953-4e44103112f8" xmlns:ns3="e934d7ba-d00a-4f08-ad66-67ce6f4199d0" targetNamespace="http://schemas.microsoft.com/office/2006/metadata/properties" ma:root="true" ma:fieldsID="fe203ae6f9edc82066bfce538a417d03" ns2:_="" ns3:_="">
    <xsd:import namespace="f242274d-c577-47b4-9953-4e44103112f8"/>
    <xsd:import namespace="e934d7ba-d00a-4f08-ad66-67ce6f4199d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Druh_x0020_formul_x00e1__x0159_e"/>
                <xsd:element ref="ns3:Jazyk_x0020_formul_x00e1__x0159_e"/>
                <xsd:element ref="ns3:Oblast_x0020_formul_x00e1__x0159_e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42274d-c577-47b4-9953-4e44103112f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4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34d7ba-d00a-4f08-ad66-67ce6f4199d0" elementFormDefault="qualified">
    <xsd:import namespace="http://schemas.microsoft.com/office/2006/documentManagement/types"/>
    <xsd:import namespace="http://schemas.microsoft.com/office/infopath/2007/PartnerControls"/>
    <xsd:element name="Druh_x0020_formul_x00e1__x0159_e" ma:index="11" ma:displayName="Druh formuláře" ma:format="Dropdown" ma:internalName="Druh_x0020_formul_x00e1__x0159_e">
      <xsd:simpleType>
        <xsd:restriction base="dms:Choice">
          <xsd:enumeration value="formulář, tiskopis"/>
          <xsd:enumeration value="pokyny k vyplnění"/>
          <xsd:enumeration value="vzor dokumentu, zápisu"/>
          <xsd:enumeration value="vzor vyplnění formuláře"/>
        </xsd:restriction>
      </xsd:simpleType>
    </xsd:element>
    <xsd:element name="Jazyk_x0020_formul_x00e1__x0159_e" ma:index="12" ma:displayName="Jazyk formuláře" ma:format="Dropdown" ma:internalName="Jazyk_x0020_formul_x00e1__x0159_e">
      <xsd:simpleType>
        <xsd:restriction base="dms:Choice">
          <xsd:enumeration value="CZ"/>
          <xsd:enumeration value="EN"/>
        </xsd:restriction>
      </xsd:simpleType>
    </xsd:element>
    <xsd:element name="Oblast_x0020_formul_x00e1__x0159_e" ma:index="13" ma:displayName="Oblast formuláře" ma:format="Dropdown" ma:internalName="Oblast_x0020_formul_x00e1__x0159_e">
      <xsd:simpleType>
        <xsd:restriction base="dms:Choice">
          <xsd:enumeration value="bezpečnost informací"/>
          <xsd:enumeration value="BOZP a PO"/>
          <xsd:enumeration value="finanční zabezpečení"/>
          <xsd:enumeration value="jiné"/>
          <xsd:enumeration value="Knihovna UO"/>
          <xsd:enumeration value="kultura, spolky apod."/>
          <xsd:enumeration value="logistika"/>
          <xsd:enumeration value="odbory"/>
          <xsd:enumeration value="organizační"/>
          <xsd:enumeration value="organizační, správní"/>
          <xsd:enumeration value="personalistika"/>
          <xsd:enumeration value="podpora práce uživatelů s IS"/>
          <xsd:enumeration value="studium a výuka"/>
          <xsd:enumeration value="tělovýchova, sport"/>
          <xsd:enumeration value="výzkum a vývoj"/>
          <xsd:enumeration value="zahraniční styky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292C6C-C82C-4382-A16F-07256B6566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2C1907-7DA0-439A-AA85-4AF74115771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4643AA17-3549-406E-B158-F01765B5ABBC}">
  <ds:schemaRefs>
    <ds:schemaRef ds:uri="e934d7ba-d00a-4f08-ad66-67ce6f4199d0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f242274d-c577-47b4-9953-4e44103112f8"/>
    <ds:schemaRef ds:uri="http://schemas.microsoft.com/office/2006/metadata/properties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629D4650-ED82-4D70-A15C-0DA736EE05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42274d-c577-47b4-9953-4e44103112f8"/>
    <ds:schemaRef ds:uri="e934d7ba-d00a-4f08-ad66-67ce6f4199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356</Words>
  <Application>Microsoft Office PowerPoint</Application>
  <PresentationFormat>Předvádění na obrazovce (4:3)</PresentationFormat>
  <Paragraphs>71</Paragraphs>
  <Slides>10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Vzdělávání v krizovém řízení, co se lze v této oblasti naučit a kde?</vt:lpstr>
      <vt:lpstr>OBSAH</vt:lpstr>
      <vt:lpstr>PRÁVNÍ PŘEDPISY UPRAVUJÍCÍ AKREDITACE</vt:lpstr>
      <vt:lpstr>Bezpečnostní obory</vt:lpstr>
      <vt:lpstr>Prezentace aplikace PowerPoint</vt:lpstr>
      <vt:lpstr>TYPY AKREDITACÍ</vt:lpstr>
      <vt:lpstr>TYPY STUDIJNÍCH PROGRAMŮ</vt:lpstr>
      <vt:lpstr>VYSOKÉ ŠKOLY S AKREDITACÍ  V BEZPEČNOSTNÍCH OBORECH</vt:lpstr>
      <vt:lpstr>DOKTORSKÉ STUDIJNÍ PROGRAMY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Žižlavský Marek</dc:creator>
  <cp:lastModifiedBy>Oulehlová Alena</cp:lastModifiedBy>
  <cp:revision>66</cp:revision>
  <dcterms:created xsi:type="dcterms:W3CDTF">2017-09-11T06:45:00Z</dcterms:created>
  <dcterms:modified xsi:type="dcterms:W3CDTF">2021-04-27T13:51:40Z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2d24cf9b-45d5-4abe-90c6-13b95167f52a</vt:lpwstr>
  </property>
  <property fmtid="{D5CDD505-2E9C-101B-9397-08002B2CF9AE}" pid="3" name="ContentTypeId">
    <vt:lpwstr>0x01010088C81A9692E2304F805F9C0C709FE0CA</vt:lpwstr>
  </property>
</Properties>
</file>